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89" r:id="rId3"/>
    <p:sldId id="266" r:id="rId4"/>
    <p:sldId id="277" r:id="rId5"/>
    <p:sldId id="301" r:id="rId6"/>
    <p:sldId id="295" r:id="rId7"/>
    <p:sldId id="296" r:id="rId8"/>
    <p:sldId id="299" r:id="rId9"/>
    <p:sldId id="298" r:id="rId10"/>
    <p:sldId id="271" r:id="rId1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5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624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02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4023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118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459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957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511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289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471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346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188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1AD3D-FB96-46FE-9D10-C8E97D5E0FBC}" type="datetimeFigureOut">
              <a:rPr lang="cs-CZ" smtClean="0"/>
              <a:t>30.08.2021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727A6-2036-4689-87EB-056A37437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954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77330" y="1705856"/>
            <a:ext cx="5980670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cs-CZ" b="1" dirty="0">
                <a:solidFill>
                  <a:srgbClr val="000000"/>
                </a:solidFill>
                <a:latin typeface="Garamond" panose="02020404030301010803" pitchFamily="18" charset="0"/>
              </a:rPr>
              <a:t>Jednání Pracovní skupiny 2: Životní prostředí</a:t>
            </a:r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</a:p>
          <a:p>
            <a:pPr>
              <a:spcBef>
                <a:spcPts val="600"/>
              </a:spcBef>
            </a:pPr>
            <a:r>
              <a:rPr lang="cs-CZ" sz="1400" dirty="0">
                <a:latin typeface="Garamond" panose="02020404030301010803" pitchFamily="18" charset="0"/>
              </a:rPr>
              <a:t>2. 9. 2021 	</a:t>
            </a:r>
          </a:p>
          <a:p>
            <a:endParaRPr lang="cs-CZ" sz="1400" dirty="0">
              <a:latin typeface="Garamond" panose="02020404030301010803" pitchFamily="18" charset="0"/>
            </a:endParaRPr>
          </a:p>
          <a:p>
            <a:endParaRPr lang="cs-CZ" sz="1400" dirty="0">
              <a:latin typeface="Garamond" panose="02020404030301010803" pitchFamily="18" charset="0"/>
            </a:endParaRPr>
          </a:p>
          <a:p>
            <a:r>
              <a:rPr lang="cs-CZ" sz="1400" dirty="0">
                <a:latin typeface="Garamond" panose="02020404030301010803" pitchFamily="18" charset="0"/>
              </a:rPr>
              <a:t>	</a:t>
            </a:r>
          </a:p>
          <a:p>
            <a:endParaRPr lang="cs-CZ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902691" y="3984307"/>
            <a:ext cx="4955309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0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cs-CZ" b="1" dirty="0">
                <a:solidFill>
                  <a:srgbClr val="000000"/>
                </a:solidFill>
                <a:latin typeface="Garamond" panose="02020404030301010803" pitchFamily="18" charset="0"/>
              </a:rPr>
              <a:t>Představení projektových záměrů potenciálních žadatelů pro programové období 2021+ </a:t>
            </a:r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Mgr. Kateřina Churtajeva</a:t>
            </a:r>
          </a:p>
          <a:p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vedoucí odboru kultury, památkové péče a cestovního ruchu</a:t>
            </a:r>
          </a:p>
          <a:p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Královéhradeckého kraje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642" y="5258381"/>
            <a:ext cx="1525956" cy="6755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28" y="609600"/>
            <a:ext cx="862665" cy="840258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E1DE5C9E-120E-4D25-A3B5-A64055187F25}"/>
              </a:ext>
            </a:extLst>
          </p:cNvPr>
          <p:cNvSpPr/>
          <p:nvPr/>
        </p:nvSpPr>
        <p:spPr>
          <a:xfrm>
            <a:off x="3740727" y="6570534"/>
            <a:ext cx="5403273" cy="2874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2066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53085" y="3984307"/>
            <a:ext cx="6971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000000"/>
                </a:solidFill>
                <a:latin typeface="Garamond" panose="02020404030301010803" pitchFamily="18" charset="0"/>
              </a:rPr>
              <a:t>Děkuji Vám za pozornost</a:t>
            </a:r>
          </a:p>
          <a:p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</a:p>
          <a:p>
            <a:pPr lvl="1">
              <a:spcBef>
                <a:spcPts val="1200"/>
              </a:spcBef>
            </a:pPr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Mgr. Kateřina Churtajeva</a:t>
            </a:r>
          </a:p>
          <a:p>
            <a:pPr lvl="1"/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vedoucí odboru kultury, památko</a:t>
            </a:r>
            <a:r>
              <a:rPr lang="cs-CZ" dirty="0">
                <a:latin typeface="Garamond" panose="02020404030301010803" pitchFamily="18" charset="0"/>
              </a:rPr>
              <a:t>vé péče a cestovního ruchu</a:t>
            </a:r>
          </a:p>
          <a:p>
            <a:pPr lvl="1"/>
            <a:r>
              <a:rPr lang="cs-CZ" dirty="0">
                <a:solidFill>
                  <a:srgbClr val="000000"/>
                </a:solidFill>
                <a:latin typeface="Garamond" panose="02020404030301010803" pitchFamily="18" charset="0"/>
              </a:rPr>
              <a:t>Královéhradeckého kraje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642" y="5258381"/>
            <a:ext cx="1525956" cy="675503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30BCB258-B272-4D69-BD53-B20F3DF615E4}"/>
              </a:ext>
            </a:extLst>
          </p:cNvPr>
          <p:cNvSpPr/>
          <p:nvPr/>
        </p:nvSpPr>
        <p:spPr>
          <a:xfrm>
            <a:off x="1" y="0"/>
            <a:ext cx="4038600" cy="2216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577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0BA39A5F-FD4C-4334-8CD7-20087891EA40}"/>
              </a:ext>
            </a:extLst>
          </p:cNvPr>
          <p:cNvSpPr/>
          <p:nvPr/>
        </p:nvSpPr>
        <p:spPr>
          <a:xfrm>
            <a:off x="1" y="4458129"/>
            <a:ext cx="9144000" cy="12181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873D6EF-7B3B-4827-8BC8-68858072B3FD}"/>
              </a:ext>
            </a:extLst>
          </p:cNvPr>
          <p:cNvSpPr txBox="1">
            <a:spLocks/>
          </p:cNvSpPr>
          <p:nvPr/>
        </p:nvSpPr>
        <p:spPr>
          <a:xfrm>
            <a:off x="533400" y="4608000"/>
            <a:ext cx="8462319" cy="106825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AutoNum type="arabicPeriod"/>
            </a:pPr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Revitalizace veřejného prostranství hvězdárny v Hradci Králové</a:t>
            </a:r>
          </a:p>
        </p:txBody>
      </p:sp>
    </p:spTree>
    <p:extLst>
      <p:ext uri="{BB962C8B-B14F-4D97-AF65-F5344CB8AC3E}">
        <p14:creationId xmlns:p14="http://schemas.microsoft.com/office/powerpoint/2010/main" val="343322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930CEFE1-B8BB-421E-917E-BDB4E61F37A3}"/>
              </a:ext>
            </a:extLst>
          </p:cNvPr>
          <p:cNvSpPr/>
          <p:nvPr/>
        </p:nvSpPr>
        <p:spPr>
          <a:xfrm>
            <a:off x="0" y="321952"/>
            <a:ext cx="9144000" cy="10113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2"/>
          <p:cNvSpPr txBox="1">
            <a:spLocks/>
          </p:cNvSpPr>
          <p:nvPr/>
        </p:nvSpPr>
        <p:spPr>
          <a:xfrm>
            <a:off x="533400" y="504000"/>
            <a:ext cx="8462319" cy="106825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AutoNum type="arabicPeriod"/>
            </a:pPr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Revitalizace veřejného prostranství hvězdárny </a:t>
            </a:r>
          </a:p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v Hradci Králové</a:t>
            </a:r>
          </a:p>
          <a:p>
            <a:endParaRPr lang="cs-CZ" sz="2800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A080045-5313-48C0-B831-9A425E6A9438}"/>
              </a:ext>
            </a:extLst>
          </p:cNvPr>
          <p:cNvSpPr txBox="1"/>
          <p:nvPr/>
        </p:nvSpPr>
        <p:spPr>
          <a:xfrm>
            <a:off x="683999" y="1576065"/>
            <a:ext cx="80097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b="1" dirty="0">
                <a:solidFill>
                  <a:schemeClr val="accent2"/>
                </a:solidFill>
                <a:latin typeface="Garamond" panose="02020404030301010803" pitchFamily="18" charset="0"/>
              </a:rPr>
              <a:t>Název projektu: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b="1" dirty="0">
                <a:latin typeface="Garamond" panose="02020404030301010803" pitchFamily="18" charset="0"/>
              </a:rPr>
              <a:t>Revitalizace veřejného prostranství hvězdárny v Hradci Králové </a:t>
            </a:r>
            <a:endParaRPr lang="cs-CZ" dirty="0">
              <a:latin typeface="Garamond" panose="02020404030301010803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2"/>
                </a:solidFill>
                <a:latin typeface="Garamond" panose="02020404030301010803" pitchFamily="18" charset="0"/>
              </a:rPr>
              <a:t>Současný stav: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Neuspokojivý technický stav staré budovy hvězdárny po více než 60 letech provozu, který již neodpovídá současným požadavkům;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Přilehlé pozemky se zelení jsou veřejnosti nepřístupné, nevyužívané, bez jakékoliv úpravy.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cs-CZ" dirty="0">
              <a:latin typeface="Garamond" panose="02020404030301010803" pitchFamily="18" charset="0"/>
            </a:endParaRPr>
          </a:p>
        </p:txBody>
      </p:sp>
      <p:pic>
        <p:nvPicPr>
          <p:cNvPr id="2050" name="Picture 2" descr="_MG_8009">
            <a:extLst>
              <a:ext uri="{FF2B5EF4-FFF2-40B4-BE49-F238E27FC236}">
                <a16:creationId xmlns:a16="http://schemas.microsoft.com/office/drawing/2014/main" id="{40F9DB4B-4D3D-4C35-8A4A-232D7E713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290" y="3709080"/>
            <a:ext cx="5361709" cy="314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ál 4">
            <a:extLst>
              <a:ext uri="{FF2B5EF4-FFF2-40B4-BE49-F238E27FC236}">
                <a16:creationId xmlns:a16="http://schemas.microsoft.com/office/drawing/2014/main" id="{0093E70E-DAC9-4537-8E21-1C9469C99AE7}"/>
              </a:ext>
            </a:extLst>
          </p:cNvPr>
          <p:cNvSpPr/>
          <p:nvPr/>
        </p:nvSpPr>
        <p:spPr>
          <a:xfrm>
            <a:off x="5715000" y="4849091"/>
            <a:ext cx="2916382" cy="1440873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6436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930CEFE1-B8BB-421E-917E-BDB4E61F37A3}"/>
              </a:ext>
            </a:extLst>
          </p:cNvPr>
          <p:cNvSpPr/>
          <p:nvPr/>
        </p:nvSpPr>
        <p:spPr>
          <a:xfrm>
            <a:off x="0" y="296231"/>
            <a:ext cx="9144000" cy="10113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2"/>
          <p:cNvSpPr txBox="1">
            <a:spLocks/>
          </p:cNvSpPr>
          <p:nvPr/>
        </p:nvSpPr>
        <p:spPr>
          <a:xfrm>
            <a:off x="533400" y="504000"/>
            <a:ext cx="8462319" cy="106825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AutoNum type="arabicPeriod"/>
            </a:pPr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Revitalizace veřejného prostranství hvězdárny </a:t>
            </a:r>
          </a:p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v Hradci Králové</a:t>
            </a:r>
          </a:p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EBCBDA2-63F3-4183-A3F1-D9D160DE80A7}"/>
              </a:ext>
            </a:extLst>
          </p:cNvPr>
          <p:cNvSpPr txBox="1"/>
          <p:nvPr/>
        </p:nvSpPr>
        <p:spPr>
          <a:xfrm>
            <a:off x="684000" y="1446933"/>
            <a:ext cx="828004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2"/>
                </a:solidFill>
                <a:latin typeface="Garamond" panose="02020404030301010803" pitchFamily="18" charset="0"/>
              </a:rPr>
              <a:t>Předpokládané cíle a výstupy projektu v exteriéru :</a:t>
            </a:r>
            <a:endParaRPr lang="cs-CZ" sz="2000" b="1" dirty="0">
              <a:latin typeface="Garamond" panose="020204040303010108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b="1" dirty="0">
                <a:latin typeface="Garamond" panose="02020404030301010803" pitchFamily="18" charset="0"/>
              </a:rPr>
              <a:t>Promyšlená úprava zelených ploch okolo hvězdárny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600" dirty="0">
                <a:latin typeface="Garamond" panose="02020404030301010803" pitchFamily="18" charset="0"/>
              </a:rPr>
              <a:t>Vybudované kvalitní a funkční prvky zelené infrastruktury;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600" dirty="0">
                <a:latin typeface="Garamond" panose="02020404030301010803" pitchFamily="18" charset="0"/>
              </a:rPr>
              <a:t>Vhodná řešení hospodaření s vodou na přilehlých pozemcích;</a:t>
            </a:r>
          </a:p>
          <a:p>
            <a:pPr marL="354013" lvl="1" indent="-354013">
              <a:buFont typeface="Arial" panose="020B0604020202020204" pitchFamily="34" charset="0"/>
              <a:buChar char="•"/>
            </a:pPr>
            <a:r>
              <a:rPr lang="cs-CZ" sz="1600" b="1" dirty="0">
                <a:latin typeface="Garamond" panose="02020404030301010803" pitchFamily="18" charset="0"/>
              </a:rPr>
              <a:t>Zpřístupnění dosud nevyužívaných zelených ploch ve městě veřejnosti</a:t>
            </a:r>
            <a:r>
              <a:rPr lang="cs-CZ" sz="1600" dirty="0">
                <a:latin typeface="Garamond" panose="02020404030301010803" pitchFamily="18" charset="0"/>
              </a:rPr>
              <a:t>: 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cs-CZ" sz="1600" dirty="0">
                <a:latin typeface="Garamond" panose="02020404030301010803" pitchFamily="18" charset="0"/>
              </a:rPr>
              <a:t>Vybudovaná parková úprava s herními a edukativním prvky spojenými tematicky s hvězdárnou a její činností;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cs-CZ" sz="1600" dirty="0">
                <a:latin typeface="Garamond" panose="02020404030301010803" pitchFamily="18" charset="0"/>
              </a:rPr>
              <a:t>Vytvořený kvalitní veřejný prostor; </a:t>
            </a:r>
          </a:p>
          <a:p>
            <a:pPr lvl="2" indent="-457200">
              <a:buFont typeface="Arial" panose="020B0604020202020204" pitchFamily="34" charset="0"/>
              <a:buChar char="•"/>
            </a:pPr>
            <a:r>
              <a:rPr lang="cs-CZ" sz="1600" dirty="0">
                <a:latin typeface="Garamond" panose="02020404030301010803" pitchFamily="18" charset="0"/>
              </a:rPr>
              <a:t>Vybudovaný a zpřístupněný nový volnočasový zelený areál ve městě.</a:t>
            </a:r>
          </a:p>
          <a:p>
            <a:pPr>
              <a:buClr>
                <a:schemeClr val="accent2"/>
              </a:buClr>
            </a:pPr>
            <a:r>
              <a:rPr lang="cs-CZ" sz="2400" b="1" dirty="0">
                <a:solidFill>
                  <a:schemeClr val="accent2"/>
                </a:solidFill>
                <a:latin typeface="Garamond" panose="02020404030301010803" pitchFamily="18" charset="0"/>
              </a:rPr>
              <a:t>Předmět projektu: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Revitalizovat vegetační plochy – ošetření stávající zeleně, osázena nová zeleň, realizovány zastavěné plochy – chodníčky apod., odpočinkové plochy a mobiliář, instalovány herní a interaktivní prvky, příp. umělecká díla, technická infrastruktura – závlahový systém, akumulační nádrže</a:t>
            </a:r>
          </a:p>
          <a:p>
            <a:pPr marL="457200" lvl="2"/>
            <a:endParaRPr lang="cs-CZ" sz="1600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2"/>
                </a:solidFill>
                <a:latin typeface="Garamond" panose="02020404030301010803" pitchFamily="18" charset="0"/>
                <a:ea typeface="+mj-ea"/>
                <a:cs typeface="+mj-cs"/>
              </a:rPr>
              <a:t>Předpokládané náklady projektu: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Garamond" panose="02020404030301010803" pitchFamily="18" charset="0"/>
              </a:rPr>
              <a:t>31 mil. Kč vč. DPH</a:t>
            </a:r>
          </a:p>
        </p:txBody>
      </p:sp>
    </p:spTree>
    <p:extLst>
      <p:ext uri="{BB962C8B-B14F-4D97-AF65-F5344CB8AC3E}">
        <p14:creationId xmlns:p14="http://schemas.microsoft.com/office/powerpoint/2010/main" val="256923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930CEFE1-B8BB-421E-917E-BDB4E61F37A3}"/>
              </a:ext>
            </a:extLst>
          </p:cNvPr>
          <p:cNvSpPr/>
          <p:nvPr/>
        </p:nvSpPr>
        <p:spPr>
          <a:xfrm>
            <a:off x="1" y="322110"/>
            <a:ext cx="9144000" cy="10113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2"/>
          <p:cNvSpPr txBox="1">
            <a:spLocks/>
          </p:cNvSpPr>
          <p:nvPr/>
        </p:nvSpPr>
        <p:spPr>
          <a:xfrm>
            <a:off x="533400" y="504000"/>
            <a:ext cx="8462319" cy="106825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1. Revitalizace veřejného prostranství hvězdárny </a:t>
            </a:r>
          </a:p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v Hradci Králové</a:t>
            </a:r>
          </a:p>
          <a:p>
            <a:endParaRPr lang="cs-CZ" sz="2800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EBCBDA2-63F3-4183-A3F1-D9D160DE80A7}"/>
              </a:ext>
            </a:extLst>
          </p:cNvPr>
          <p:cNvSpPr txBox="1"/>
          <p:nvPr/>
        </p:nvSpPr>
        <p:spPr>
          <a:xfrm>
            <a:off x="684000" y="1446933"/>
            <a:ext cx="8280046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>
                <a:solidFill>
                  <a:schemeClr val="accent2"/>
                </a:solidFill>
                <a:latin typeface="Garamond" panose="02020404030301010803" pitchFamily="18" charset="0"/>
              </a:rPr>
              <a:t>Projektová připravenost: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zpracováno technické posouzení budovy Hvězdárny, schváleny a vyčleněny prostředky na zpracování projektové dokumentace/architektonické soutěže; podzim 2021 –vyhlášení architektonické soutěže.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>
                <a:solidFill>
                  <a:schemeClr val="accent2"/>
                </a:solidFill>
                <a:latin typeface="Garamond" panose="02020404030301010803" pitchFamily="18" charset="0"/>
              </a:rPr>
              <a:t>Předpokládaný harmonogram: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2021 vyhlášení architektonické soutěže a její realizace, schváleny finanční prostředky na přípravu, navýšení v procesu schvalování, 2022 PD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cs-CZ" dirty="0">
              <a:latin typeface="Garamond" panose="02020404030301010803" pitchFamily="18" charset="0"/>
            </a:endParaRPr>
          </a:p>
          <a:p>
            <a:pPr>
              <a:buClr>
                <a:schemeClr val="accent2"/>
              </a:buClr>
            </a:pPr>
            <a:endParaRPr lang="cs-CZ" dirty="0">
              <a:latin typeface="Garamond" panose="02020404030301010803" pitchFamily="18" charset="0"/>
            </a:endParaRPr>
          </a:p>
          <a:p>
            <a:pPr>
              <a:buClr>
                <a:schemeClr val="accent2"/>
              </a:buClr>
            </a:pPr>
            <a:endParaRPr lang="cs-CZ" sz="24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>
              <a:buClr>
                <a:schemeClr val="accent2"/>
              </a:buClr>
            </a:pPr>
            <a:endParaRPr lang="cs-CZ" dirty="0">
              <a:latin typeface="Garamond" panose="02020404030301010803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cs-CZ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07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FCFC3313-3AAE-4DB7-BB2E-D09B821D4A74}"/>
              </a:ext>
            </a:extLst>
          </p:cNvPr>
          <p:cNvSpPr/>
          <p:nvPr/>
        </p:nvSpPr>
        <p:spPr>
          <a:xfrm>
            <a:off x="1" y="3888000"/>
            <a:ext cx="9144000" cy="1371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62A395F-BFDF-40A2-9F57-7B5EDEB08A51}"/>
              </a:ext>
            </a:extLst>
          </p:cNvPr>
          <p:cNvSpPr txBox="1">
            <a:spLocks/>
          </p:cNvSpPr>
          <p:nvPr/>
        </p:nvSpPr>
        <p:spPr>
          <a:xfrm>
            <a:off x="533400" y="3888000"/>
            <a:ext cx="8462319" cy="12083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2. Úprava centrálního bojiště na Chlumu (MVČ) </a:t>
            </a:r>
          </a:p>
        </p:txBody>
      </p:sp>
    </p:spTree>
    <p:extLst>
      <p:ext uri="{BB962C8B-B14F-4D97-AF65-F5344CB8AC3E}">
        <p14:creationId xmlns:p14="http://schemas.microsoft.com/office/powerpoint/2010/main" val="3879712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4DD2B19D-A724-438D-954E-FFB4761DB08B}"/>
              </a:ext>
            </a:extLst>
          </p:cNvPr>
          <p:cNvSpPr/>
          <p:nvPr/>
        </p:nvSpPr>
        <p:spPr>
          <a:xfrm>
            <a:off x="1" y="422351"/>
            <a:ext cx="9144000" cy="1371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2"/>
          <p:cNvSpPr txBox="1">
            <a:spLocks/>
          </p:cNvSpPr>
          <p:nvPr/>
        </p:nvSpPr>
        <p:spPr>
          <a:xfrm>
            <a:off x="533400" y="504000"/>
            <a:ext cx="8462319" cy="12083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2. Úprava centrálního bojiště na Chlumu (MVČ)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41015BC-2D93-4F67-B466-E5A1A91322B4}"/>
              </a:ext>
            </a:extLst>
          </p:cNvPr>
          <p:cNvSpPr txBox="1"/>
          <p:nvPr/>
        </p:nvSpPr>
        <p:spPr>
          <a:xfrm>
            <a:off x="683999" y="2109467"/>
            <a:ext cx="8203691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2"/>
                </a:solidFill>
                <a:latin typeface="Garamond" panose="02020404030301010803" pitchFamily="18" charset="0"/>
              </a:rPr>
              <a:t>Současný stav - exteriéry: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Významný prostor s potenciálem pro volnočasové aktivity na hranici stotisícového krajského města;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Zastaralý koncept prostředí areálu centrálního bojiště bez systémového řešení péče o zeleň, promyšleného pohybu a možností využití pro veřejnost;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Část areálu není využívána pro veřejnost z důvodu absentující úpravy zeleně a návazné infrastruktury (nedostupnost, nepřístupnost);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Prostor jen obtížně poskytuje zázemí pro pasivní i aktivní odpočinek (absence nebo havarijní stav veřejné infrastruktury).</a:t>
            </a:r>
            <a:endParaRPr lang="cs-CZ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2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4DD2B19D-A724-438D-954E-FFB4761DB08B}"/>
              </a:ext>
            </a:extLst>
          </p:cNvPr>
          <p:cNvSpPr/>
          <p:nvPr/>
        </p:nvSpPr>
        <p:spPr>
          <a:xfrm>
            <a:off x="1" y="422351"/>
            <a:ext cx="9144000" cy="1371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2"/>
          <p:cNvSpPr txBox="1">
            <a:spLocks/>
          </p:cNvSpPr>
          <p:nvPr/>
        </p:nvSpPr>
        <p:spPr>
          <a:xfrm>
            <a:off x="533400" y="504000"/>
            <a:ext cx="8462319" cy="12083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2.  Úprava centrálního bojiště na Chlumu(MVČ)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41015BC-2D93-4F67-B466-E5A1A91322B4}"/>
              </a:ext>
            </a:extLst>
          </p:cNvPr>
          <p:cNvSpPr txBox="1"/>
          <p:nvPr/>
        </p:nvSpPr>
        <p:spPr>
          <a:xfrm>
            <a:off x="683999" y="2109467"/>
            <a:ext cx="8203691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endParaRPr lang="cs-CZ" sz="2000" dirty="0">
              <a:latin typeface="Garamond" panose="02020404030301010803" pitchFamily="18" charset="0"/>
            </a:endParaRPr>
          </a:p>
          <a:p>
            <a:r>
              <a:rPr lang="cs-CZ" sz="2400" b="1" dirty="0">
                <a:solidFill>
                  <a:schemeClr val="accent2"/>
                </a:solidFill>
                <a:latin typeface="Garamond" panose="02020404030301010803" pitchFamily="18" charset="0"/>
              </a:rPr>
              <a:t>Předpokládané náklady projektu: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latin typeface="Garamond" panose="02020404030301010803" pitchFamily="18" charset="0"/>
              </a:rPr>
              <a:t>22 mil. Kč.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cs-CZ" sz="2400" b="1" dirty="0">
                <a:solidFill>
                  <a:schemeClr val="accent2"/>
                </a:solidFill>
                <a:latin typeface="Garamond" panose="02020404030301010803" pitchFamily="18" charset="0"/>
              </a:rPr>
              <a:t>Projektová připravenost a předpokládaný harmonogram: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latin typeface="Garamond" panose="02020404030301010803" pitchFamily="18" charset="0"/>
              </a:rPr>
              <a:t>Září 2021 schválení prostředků na PD;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latin typeface="Garamond" panose="02020404030301010803" pitchFamily="18" charset="0"/>
              </a:rPr>
              <a:t>Podzim 2021 realizace architektonické studie.</a:t>
            </a:r>
          </a:p>
        </p:txBody>
      </p:sp>
    </p:spTree>
    <p:extLst>
      <p:ext uri="{BB962C8B-B14F-4D97-AF65-F5344CB8AC3E}">
        <p14:creationId xmlns:p14="http://schemas.microsoft.com/office/powerpoint/2010/main" val="76733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4DD2B19D-A724-438D-954E-FFB4761DB08B}"/>
              </a:ext>
            </a:extLst>
          </p:cNvPr>
          <p:cNvSpPr/>
          <p:nvPr/>
        </p:nvSpPr>
        <p:spPr>
          <a:xfrm>
            <a:off x="1" y="374274"/>
            <a:ext cx="9144000" cy="1371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2"/>
          <p:cNvSpPr txBox="1">
            <a:spLocks/>
          </p:cNvSpPr>
          <p:nvPr/>
        </p:nvSpPr>
        <p:spPr>
          <a:xfrm>
            <a:off x="533400" y="504000"/>
            <a:ext cx="8462319" cy="12083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chemeClr val="accent2"/>
                </a:solidFill>
                <a:latin typeface="Garamond" panose="02020404030301010803" pitchFamily="18" charset="0"/>
              </a:rPr>
              <a:t>2. Úprava centrálního bojiště na Chlumu (MVČ) 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1E5F4E8-C5D4-4CE4-9877-3E85F0611701}"/>
              </a:ext>
            </a:extLst>
          </p:cNvPr>
          <p:cNvSpPr txBox="1"/>
          <p:nvPr/>
        </p:nvSpPr>
        <p:spPr>
          <a:xfrm>
            <a:off x="624536" y="2220977"/>
            <a:ext cx="8280046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accent2"/>
                </a:solidFill>
                <a:latin typeface="Garamond" panose="02020404030301010803" pitchFamily="18" charset="0"/>
              </a:rPr>
              <a:t>Předpokládané výstupy projektu/cílový stav: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Koncepční revitalizace zeleně navazující na původní parkovou úpravu z doby vzniku areálu (kolem r. 1880) na základě nového architektonického pojetí;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Krajinářská úprava areálu tak, aby kombinoval charakter pietního místa a současně atraktivního prostředí pro trávení volného času;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Promyšlená zelená a veřejná infrastruktura pro návštěvníky;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Těsná provázanost připravované stálé expozice Muzea války 1866 s volnočasovým a edukativním využitím veřejné zelené infrastruktury – expozice částečně expanduje do vybudovaného veřejného prostoru.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Garamond" panose="020204040303010108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accent2"/>
                </a:solidFill>
                <a:latin typeface="Garamond" panose="02020404030301010803" pitchFamily="18" charset="0"/>
              </a:rPr>
              <a:t>Předpokládaný předmět projektu: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aramond" panose="02020404030301010803" pitchFamily="18" charset="0"/>
              </a:rPr>
              <a:t>Revitalizace vegetačních/parkových ploch – ošetření stávající zeleně, likvidace náletových dřevin, osazení nové zeleně, odpočinková místa, instalace navigačního systému, revitalizace naučných stezek, obnova historických původních cest – Osárium – Mauzoleum, Osárium – Pruský hřbitov, osvětlení</a:t>
            </a:r>
          </a:p>
          <a:p>
            <a:endParaRPr lang="cs-CZ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37491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27801</TotalTime>
  <Words>593</Words>
  <Application>Microsoft Office PowerPoint</Application>
  <PresentationFormat>Předvádění na obrazovce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Garamond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PG</dc:creator>
  <cp:lastModifiedBy>Mazánková Pavlína Mgr.</cp:lastModifiedBy>
  <cp:revision>260</cp:revision>
  <cp:lastPrinted>2021-01-05T07:23:57Z</cp:lastPrinted>
  <dcterms:created xsi:type="dcterms:W3CDTF">2020-12-29T20:29:31Z</dcterms:created>
  <dcterms:modified xsi:type="dcterms:W3CDTF">2021-08-30T10:08:31Z</dcterms:modified>
</cp:coreProperties>
</file>